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" Target="../slides/slide7.xml"/><Relationship Id="rId7" Type="http://schemas.openxmlformats.org/officeDocument/2006/relationships/slide" Target="../slides/sl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5.xml"/><Relationship Id="rId4" Type="http://schemas.openxmlformats.org/officeDocument/2006/relationships/slide" Target="../slides/slide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4016"/>
            <a:ext cx="2434927" cy="548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303994" y="5681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Impact" pitchFamily="34" charset="0"/>
                <a:cs typeface="Aharoni" pitchFamily="2" charset="-79"/>
              </a:rPr>
              <a:t>2016</a:t>
            </a:r>
            <a:endParaRPr lang="ru-RU" sz="4000" b="1" dirty="0">
              <a:solidFill>
                <a:srgbClr val="0070C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10" name="Прямоугольник с одним вырезанным углом 9">
            <a:hlinkClick r:id="rId3" action="ppaction://hlinksldjump"/>
          </p:cNvPr>
          <p:cNvSpPr/>
          <p:nvPr userDrawn="1"/>
        </p:nvSpPr>
        <p:spPr>
          <a:xfrm>
            <a:off x="7496192" y="6237312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процедура</a:t>
            </a:r>
            <a:endParaRPr lang="ru-RU" sz="2000" b="1" u="sng" dirty="0"/>
          </a:p>
        </p:txBody>
      </p:sp>
      <p:sp>
        <p:nvSpPr>
          <p:cNvPr id="11" name="Прямоугольник с одним вырезанным углом 10">
            <a:hlinkClick r:id="rId4" action="ppaction://hlinksldjump"/>
          </p:cNvPr>
          <p:cNvSpPr/>
          <p:nvPr userDrawn="1"/>
        </p:nvSpPr>
        <p:spPr>
          <a:xfrm>
            <a:off x="5996952" y="6237312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сроки</a:t>
            </a:r>
            <a:endParaRPr lang="ru-RU" sz="2000" b="1" u="sng" dirty="0"/>
          </a:p>
        </p:txBody>
      </p:sp>
      <p:sp>
        <p:nvSpPr>
          <p:cNvPr id="12" name="Прямоугольник с одним вырезанным углом 11">
            <a:hlinkClick r:id="rId5" action="ppaction://hlinksldjump"/>
          </p:cNvPr>
          <p:cNvSpPr/>
          <p:nvPr userDrawn="1"/>
        </p:nvSpPr>
        <p:spPr>
          <a:xfrm>
            <a:off x="4497714" y="6237312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заявление</a:t>
            </a:r>
            <a:endParaRPr lang="ru-RU" sz="2000" b="1" u="sng" dirty="0"/>
          </a:p>
        </p:txBody>
      </p:sp>
      <p:sp>
        <p:nvSpPr>
          <p:cNvPr id="13" name="Прямоугольник с одним вырезанным углом 12">
            <a:hlinkClick r:id="rId6" action="ppaction://hlinksldjump"/>
          </p:cNvPr>
          <p:cNvSpPr/>
          <p:nvPr userDrawn="1"/>
        </p:nvSpPr>
        <p:spPr>
          <a:xfrm>
            <a:off x="2998476" y="6237312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предметы</a:t>
            </a:r>
            <a:endParaRPr lang="ru-RU" sz="2000" b="1" u="sng" dirty="0"/>
          </a:p>
        </p:txBody>
      </p:sp>
      <p:sp>
        <p:nvSpPr>
          <p:cNvPr id="14" name="Прямоугольник с одним вырезанным углом 13">
            <a:hlinkClick r:id="rId7" action="ppaction://hlinksldjump"/>
          </p:cNvPr>
          <p:cNvSpPr/>
          <p:nvPr userDrawn="1"/>
        </p:nvSpPr>
        <p:spPr>
          <a:xfrm>
            <a:off x="1499238" y="6237312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допуск</a:t>
            </a:r>
            <a:endParaRPr lang="ru-RU" sz="2000" b="1" u="sng" dirty="0"/>
          </a:p>
        </p:txBody>
      </p:sp>
      <p:sp>
        <p:nvSpPr>
          <p:cNvPr id="15" name="Прямоугольник с одним вырезанным углом 14">
            <a:hlinkClick r:id="rId8" action="ppaction://hlinksldjump"/>
          </p:cNvPr>
          <p:cNvSpPr/>
          <p:nvPr userDrawn="1"/>
        </p:nvSpPr>
        <p:spPr>
          <a:xfrm>
            <a:off x="0" y="6236560"/>
            <a:ext cx="1584176" cy="620688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формы</a:t>
            </a:r>
            <a:endParaRPr lang="ru-RU" sz="2000" b="1" u="sng" dirty="0"/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 userDrawn="1"/>
        </p:nvSpPr>
        <p:spPr>
          <a:xfrm>
            <a:off x="8552932" y="24132"/>
            <a:ext cx="576064" cy="576064"/>
          </a:xfrm>
          <a:prstGeom prst="mathMultiply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1143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4016"/>
            <a:ext cx="2434927" cy="548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303994" y="5681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Impact" pitchFamily="34" charset="0"/>
                <a:cs typeface="Aharoni" pitchFamily="2" charset="-79"/>
              </a:rPr>
              <a:t>2016</a:t>
            </a:r>
            <a:endParaRPr lang="ru-RU" sz="4000" b="1" dirty="0">
              <a:solidFill>
                <a:srgbClr val="0070C0"/>
              </a:solidFill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1044019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589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осударственная итоговая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аттестация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проводится государственными экзаменационными комиссиями 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обязательной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996952"/>
            <a:ext cx="3960440" cy="1631216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89A"/>
                </a:solidFill>
              </a:rPr>
              <a:t>с использованием контрольных измерительных материалов, представляющих собой комплексы заданий стандартизированной формы</a:t>
            </a:r>
            <a:endParaRPr lang="ru-RU" sz="2000" b="1" dirty="0">
              <a:solidFill>
                <a:srgbClr val="00589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0873" y="2996952"/>
            <a:ext cx="3960440" cy="1631216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589A"/>
                </a:solidFill>
              </a:rPr>
              <a:t>в форме письменных и устных экзаменов с использованием текстов, тем, заданий, билетов</a:t>
            </a:r>
          </a:p>
          <a:p>
            <a:pPr algn="ctr"/>
            <a:endParaRPr lang="ru-RU" sz="2000" b="1" dirty="0">
              <a:solidFill>
                <a:srgbClr val="00589A"/>
              </a:solidFill>
            </a:endParaRPr>
          </a:p>
        </p:txBody>
      </p:sp>
      <p:sp>
        <p:nvSpPr>
          <p:cNvPr id="18" name="Прямоугольник с одним вырезанным углом 17">
            <a:hlinkClick r:id="rId2" action="ppaction://hlinksldjump"/>
          </p:cNvPr>
          <p:cNvSpPr/>
          <p:nvPr/>
        </p:nvSpPr>
        <p:spPr>
          <a:xfrm>
            <a:off x="0" y="6236560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формы</a:t>
            </a:r>
            <a:endParaRPr lang="ru-RU" sz="2000" b="1" dirty="0"/>
          </a:p>
        </p:txBody>
      </p:sp>
      <p:sp>
        <p:nvSpPr>
          <p:cNvPr id="19" name="1"/>
          <p:cNvSpPr/>
          <p:nvPr/>
        </p:nvSpPr>
        <p:spPr>
          <a:xfrm>
            <a:off x="323528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ОГЭ – основной государственный экзамен</a:t>
            </a:r>
            <a:endParaRPr lang="ru-RU" sz="2400" b="1" dirty="0"/>
          </a:p>
        </p:txBody>
      </p:sp>
      <p:sp>
        <p:nvSpPr>
          <p:cNvPr id="20" name="2"/>
          <p:cNvSpPr/>
          <p:nvPr/>
        </p:nvSpPr>
        <p:spPr>
          <a:xfrm>
            <a:off x="4638865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ГВЭ – государственный выпускной экзамен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85830" y="1457298"/>
            <a:ext cx="2081241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5570" y="1822428"/>
            <a:ext cx="3468735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19695" y="1420785"/>
            <a:ext cx="306709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38773" y="1785915"/>
            <a:ext cx="2665449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8671" y="2255961"/>
            <a:ext cx="3960440" cy="3693319"/>
          </a:xfrm>
          <a:prstGeom prst="rect">
            <a:avLst/>
          </a:prstGeom>
          <a:solidFill>
            <a:schemeClr val="bg1"/>
          </a:solidFill>
          <a:effectLst>
            <a:outerShdw blurRad="1397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589A"/>
              </a:solidFill>
            </a:endParaRPr>
          </a:p>
          <a:p>
            <a:pPr algn="ctr"/>
            <a:endParaRPr lang="ru-RU" b="1" dirty="0" smtClean="0">
              <a:solidFill>
                <a:srgbClr val="00589A"/>
              </a:solidFill>
            </a:endParaRPr>
          </a:p>
          <a:p>
            <a:pPr algn="ctr"/>
            <a:r>
              <a:rPr lang="ru-RU" b="1" dirty="0" smtClean="0">
                <a:solidFill>
                  <a:srgbClr val="00589A"/>
                </a:solidFill>
              </a:rPr>
              <a:t>ДОПУСКАЮТСЯ</a:t>
            </a:r>
            <a:br>
              <a:rPr lang="ru-RU" b="1" dirty="0" smtClean="0">
                <a:solidFill>
                  <a:srgbClr val="00589A"/>
                </a:solidFill>
              </a:rPr>
            </a:br>
            <a:r>
              <a:rPr lang="ru-RU" b="1" dirty="0" smtClean="0">
                <a:solidFill>
                  <a:srgbClr val="00589A"/>
                </a:solidFill>
              </a:rPr>
              <a:t>обучающиеся, не имеющие академической задолженности и в полном объеме выполнившие учебный план (имеющие годовые отметки по всем учебным предметам учебного плана за IX класс не ниже удовлетворительных)</a:t>
            </a:r>
          </a:p>
          <a:p>
            <a:pPr algn="ctr"/>
            <a:endParaRPr lang="ru-RU" b="1" dirty="0" smtClean="0">
              <a:solidFill>
                <a:srgbClr val="00589A"/>
              </a:solidFill>
            </a:endParaRPr>
          </a:p>
          <a:p>
            <a:pPr algn="ctr"/>
            <a:endParaRPr lang="ru-RU" b="1" dirty="0" smtClean="0">
              <a:solidFill>
                <a:srgbClr val="00589A"/>
              </a:solidFill>
            </a:endParaRPr>
          </a:p>
          <a:p>
            <a:pPr algn="ctr"/>
            <a:endParaRPr lang="ru-RU" b="1" dirty="0" smtClean="0">
              <a:solidFill>
                <a:srgbClr val="00589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255961"/>
            <a:ext cx="3960440" cy="3693319"/>
          </a:xfrm>
          <a:prstGeom prst="rect">
            <a:avLst/>
          </a:prstGeom>
          <a:solidFill>
            <a:schemeClr val="bg1"/>
          </a:solidFill>
          <a:effectLst>
            <a:outerShdw blurRad="1397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89A"/>
                </a:solidFill>
              </a:rPr>
              <a:t>ДОПУСКАЮТСЯ</a:t>
            </a:r>
          </a:p>
          <a:p>
            <a:pPr algn="ctr"/>
            <a:r>
              <a:rPr lang="ru-RU" b="1" dirty="0" smtClean="0">
                <a:solidFill>
                  <a:srgbClr val="00589A"/>
                </a:solidFill>
              </a:rPr>
              <a:t>обучающиеся с ограниченными возможностями здоровья, обучающиеся дети-инвалиды и инвалиды, освоившие образовательные программы основного общего образования, в полном объеме выполнившие учебный план (имеющие годовые отметки по всем учебным предметам учебного плана за IX класс не ниже удовлетворительных)</a:t>
            </a:r>
          </a:p>
          <a:p>
            <a:pPr algn="ctr"/>
            <a:endParaRPr lang="ru-RU" b="1" dirty="0">
              <a:solidFill>
                <a:srgbClr val="00589A"/>
              </a:solidFill>
            </a:endParaRPr>
          </a:p>
        </p:txBody>
      </p:sp>
      <p:sp>
        <p:nvSpPr>
          <p:cNvPr id="12" name="Прямоугольник с одним вырезанным углом 11">
            <a:hlinkClick r:id="rId2" action="ppaction://hlinksldjump"/>
          </p:cNvPr>
          <p:cNvSpPr/>
          <p:nvPr/>
        </p:nvSpPr>
        <p:spPr>
          <a:xfrm>
            <a:off x="1499238" y="6237312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допуск</a:t>
            </a:r>
            <a:endParaRPr lang="ru-RU" sz="2000" b="1" dirty="0"/>
          </a:p>
        </p:txBody>
      </p:sp>
      <p:sp>
        <p:nvSpPr>
          <p:cNvPr id="16" name="1"/>
          <p:cNvSpPr/>
          <p:nvPr/>
        </p:nvSpPr>
        <p:spPr>
          <a:xfrm>
            <a:off x="323528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ОГЭ – основной государственный экзамен</a:t>
            </a:r>
            <a:endParaRPr lang="ru-RU" sz="2400" b="1" dirty="0"/>
          </a:p>
        </p:txBody>
      </p:sp>
      <p:sp>
        <p:nvSpPr>
          <p:cNvPr id="17" name="2"/>
          <p:cNvSpPr/>
          <p:nvPr/>
        </p:nvSpPr>
        <p:spPr>
          <a:xfrm>
            <a:off x="4638865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ГВЭ – государственный выпускной экзамен</a:t>
            </a:r>
            <a:endParaRPr lang="ru-RU" sz="2400" b="1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>
            <a:off x="2998476" y="6237312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предметы</a:t>
            </a:r>
            <a:endParaRPr lang="ru-RU" sz="2000" b="1" dirty="0"/>
          </a:p>
        </p:txBody>
      </p:sp>
      <p:sp>
        <p:nvSpPr>
          <p:cNvPr id="6" name="1"/>
          <p:cNvSpPr/>
          <p:nvPr/>
        </p:nvSpPr>
        <p:spPr>
          <a:xfrm>
            <a:off x="323528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ОГЭ – основной государственный экзамен</a:t>
            </a:r>
            <a:endParaRPr lang="ru-RU" sz="2400" b="1" dirty="0"/>
          </a:p>
        </p:txBody>
      </p:sp>
      <p:sp>
        <p:nvSpPr>
          <p:cNvPr id="7" name="2"/>
          <p:cNvSpPr/>
          <p:nvPr/>
        </p:nvSpPr>
        <p:spPr>
          <a:xfrm>
            <a:off x="4638865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ГВЭ – государственный выпускной экзамен</a:t>
            </a:r>
            <a:endParaRPr lang="ru-RU" sz="2400" b="1" dirty="0"/>
          </a:p>
        </p:txBody>
      </p:sp>
      <p:sp>
        <p:nvSpPr>
          <p:cNvPr id="8" name="РЯ"/>
          <p:cNvSpPr/>
          <p:nvPr/>
        </p:nvSpPr>
        <p:spPr>
          <a:xfrm>
            <a:off x="467544" y="2420888"/>
            <a:ext cx="8136904" cy="4239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русский язык </a:t>
            </a:r>
            <a:endParaRPr lang="ru-RU" sz="2400" b="1" dirty="0"/>
          </a:p>
        </p:txBody>
      </p:sp>
      <p:sp>
        <p:nvSpPr>
          <p:cNvPr id="9" name="МАТ"/>
          <p:cNvSpPr/>
          <p:nvPr/>
        </p:nvSpPr>
        <p:spPr>
          <a:xfrm>
            <a:off x="467544" y="2903479"/>
            <a:ext cx="8136904" cy="41598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математика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45839" y="219102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   ОБЯЗАТЕЛЬНО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844824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4 ПРЕДМЕТА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1844824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2 ПРЕДМЕТА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45839" y="402103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  ПО ВЫБОРУ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0" name="1"/>
          <p:cNvSpPr/>
          <p:nvPr/>
        </p:nvSpPr>
        <p:spPr>
          <a:xfrm>
            <a:off x="482545" y="3546548"/>
            <a:ext cx="1606572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физика</a:t>
            </a:r>
            <a:endParaRPr lang="ru-RU" sz="2400" b="1" dirty="0"/>
          </a:p>
        </p:txBody>
      </p:sp>
      <p:sp>
        <p:nvSpPr>
          <p:cNvPr id="21" name="1"/>
          <p:cNvSpPr/>
          <p:nvPr/>
        </p:nvSpPr>
        <p:spPr>
          <a:xfrm>
            <a:off x="482545" y="4050604"/>
            <a:ext cx="1606572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химия</a:t>
            </a:r>
            <a:endParaRPr lang="ru-RU" sz="2400" b="1" dirty="0"/>
          </a:p>
        </p:txBody>
      </p:sp>
      <p:sp>
        <p:nvSpPr>
          <p:cNvPr id="22" name="1"/>
          <p:cNvSpPr/>
          <p:nvPr/>
        </p:nvSpPr>
        <p:spPr>
          <a:xfrm>
            <a:off x="482545" y="4554660"/>
            <a:ext cx="1606572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биология</a:t>
            </a:r>
            <a:endParaRPr lang="ru-RU" sz="2400" b="1" dirty="0"/>
          </a:p>
        </p:txBody>
      </p:sp>
      <p:sp>
        <p:nvSpPr>
          <p:cNvPr id="23" name="1"/>
          <p:cNvSpPr/>
          <p:nvPr/>
        </p:nvSpPr>
        <p:spPr>
          <a:xfrm>
            <a:off x="2162142" y="4543052"/>
            <a:ext cx="2300319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география</a:t>
            </a:r>
            <a:endParaRPr lang="ru-RU" sz="2400" b="1" dirty="0"/>
          </a:p>
        </p:txBody>
      </p:sp>
      <p:sp>
        <p:nvSpPr>
          <p:cNvPr id="24" name="1"/>
          <p:cNvSpPr/>
          <p:nvPr/>
        </p:nvSpPr>
        <p:spPr>
          <a:xfrm>
            <a:off x="2162142" y="3546548"/>
            <a:ext cx="2304256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25" name="1"/>
          <p:cNvSpPr/>
          <p:nvPr/>
        </p:nvSpPr>
        <p:spPr>
          <a:xfrm>
            <a:off x="2162142" y="4050604"/>
            <a:ext cx="2304256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обществознание</a:t>
            </a:r>
            <a:endParaRPr lang="ru-RU" sz="2200" b="1" dirty="0"/>
          </a:p>
        </p:txBody>
      </p:sp>
      <p:sp>
        <p:nvSpPr>
          <p:cNvPr id="26" name="1"/>
          <p:cNvSpPr/>
          <p:nvPr/>
        </p:nvSpPr>
        <p:spPr>
          <a:xfrm>
            <a:off x="482545" y="5035572"/>
            <a:ext cx="1592038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история</a:t>
            </a:r>
            <a:endParaRPr lang="ru-RU" sz="2400" b="1" dirty="0"/>
          </a:p>
        </p:txBody>
      </p:sp>
      <p:sp>
        <p:nvSpPr>
          <p:cNvPr id="27" name="1"/>
          <p:cNvSpPr/>
          <p:nvPr/>
        </p:nvSpPr>
        <p:spPr>
          <a:xfrm>
            <a:off x="2162142" y="5058716"/>
            <a:ext cx="2304256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иностр</a:t>
            </a:r>
            <a:r>
              <a:rPr lang="ru-RU" sz="2400" b="1" dirty="0" smtClean="0"/>
              <a:t>. язык</a:t>
            </a:r>
            <a:endParaRPr lang="ru-RU" sz="2400" b="1" dirty="0"/>
          </a:p>
        </p:txBody>
      </p:sp>
      <p:sp>
        <p:nvSpPr>
          <p:cNvPr id="28" name="1"/>
          <p:cNvSpPr/>
          <p:nvPr/>
        </p:nvSpPr>
        <p:spPr>
          <a:xfrm>
            <a:off x="482545" y="5562772"/>
            <a:ext cx="3994917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информатика и ИКТ</a:t>
            </a:r>
            <a:endParaRPr lang="ru-RU" sz="24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95688" y="2781097"/>
            <a:ext cx="167959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68714" y="3246435"/>
            <a:ext cx="1570059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49317" y="2406636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15 </a:t>
            </a:r>
            <a:r>
              <a:rPr lang="ru-RU" sz="2400" b="1" dirty="0" smtClean="0">
                <a:solidFill>
                  <a:schemeClr val="bg1"/>
                </a:solidFill>
              </a:rPr>
              <a:t>баллов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5830" y="2857796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8 баллов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7444216" y="218622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   ОБЯЗАТЕЛЬНО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>
            <a:hlinkClick r:id="rId2" action="ppaction://hlinksldjump"/>
          </p:cNvPr>
          <p:cNvSpPr/>
          <p:nvPr/>
        </p:nvSpPr>
        <p:spPr>
          <a:xfrm>
            <a:off x="4497714" y="6237312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заявление</a:t>
            </a:r>
            <a:endParaRPr lang="ru-RU" sz="2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876922"/>
            <a:ext cx="88924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589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ыбранные обучающимся учебные предметы, форма ГИА указываются им в заявлении, которое он подает в образовательную организацию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1 марта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323528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ОГЭ – основной государственный экзамен</a:t>
            </a:r>
            <a:endParaRPr lang="ru-RU" sz="2400" b="1" dirty="0"/>
          </a:p>
        </p:txBody>
      </p:sp>
      <p:sp>
        <p:nvSpPr>
          <p:cNvPr id="6" name="2"/>
          <p:cNvSpPr/>
          <p:nvPr/>
        </p:nvSpPr>
        <p:spPr>
          <a:xfrm>
            <a:off x="4638865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ГВЭ – государственный выпускной экзамен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93784"/>
            <a:ext cx="3960440" cy="3170099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589A"/>
                </a:solidFill>
              </a:rPr>
              <a:t>на основании документа, удостоверяющего его личность</a:t>
            </a: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  <a:p>
            <a:pPr algn="ctr"/>
            <a:endParaRPr lang="ru-RU" sz="2000" b="1" dirty="0" smtClean="0">
              <a:solidFill>
                <a:srgbClr val="00589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0873" y="2993784"/>
            <a:ext cx="3960440" cy="3139321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89A"/>
                </a:solidFill>
              </a:rPr>
              <a:t>на основании документа, удостоверяющего его личность.</a:t>
            </a:r>
          </a:p>
          <a:p>
            <a:pPr algn="ctr"/>
            <a:r>
              <a:rPr lang="ru-RU" b="1" dirty="0" smtClean="0">
                <a:solidFill>
                  <a:srgbClr val="00589A"/>
                </a:solidFill>
              </a:rPr>
              <a:t>При подаче заявления представляется копия рекомендаций </a:t>
            </a:r>
            <a:r>
              <a:rPr lang="ru-RU" b="1" dirty="0" err="1" smtClean="0">
                <a:solidFill>
                  <a:srgbClr val="00589A"/>
                </a:solidFill>
              </a:rPr>
              <a:t>психолого-медико-педагогической</a:t>
            </a:r>
            <a:r>
              <a:rPr lang="ru-RU" b="1" dirty="0" smtClean="0">
                <a:solidFill>
                  <a:srgbClr val="00589A"/>
                </a:solidFill>
              </a:rPr>
              <a:t> комиссии (для учащихся с ОВЗ),  оригинал или заверенная в установленном порядке копия справки, подтверждающей факт установления инвалидности (для детей-инвалидов и инвалидов)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>
            <a:hlinkClick r:id="rId2" action="ppaction://hlinksldjump"/>
          </p:cNvPr>
          <p:cNvSpPr/>
          <p:nvPr/>
        </p:nvSpPr>
        <p:spPr>
          <a:xfrm>
            <a:off x="5996952" y="6237312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сроки</a:t>
            </a:r>
            <a:endParaRPr lang="ru-RU" sz="2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916832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589A"/>
                </a:solidFill>
              </a:rPr>
              <a:t>для проведения ОГЭ и ГВЭ на территории Российской Федерации и за ее пределами предусматривается единое расписание экзаменов. По каждому учебному предмету устанавливается продолжительность проведения экзаменов.</a:t>
            </a:r>
          </a:p>
          <a:p>
            <a:r>
              <a:rPr lang="ru-RU" sz="2400" dirty="0" smtClean="0">
                <a:solidFill>
                  <a:srgbClr val="00589A"/>
                </a:solidFill>
              </a:rPr>
              <a:t>ГИА начинается не ранее 25 мая текущего года</a:t>
            </a:r>
            <a:endParaRPr lang="ru-RU" sz="2400" dirty="0">
              <a:solidFill>
                <a:srgbClr val="00589A"/>
              </a:solidFill>
            </a:endParaRPr>
          </a:p>
        </p:txBody>
      </p:sp>
      <p:sp>
        <p:nvSpPr>
          <p:cNvPr id="5" name="1"/>
          <p:cNvSpPr/>
          <p:nvPr/>
        </p:nvSpPr>
        <p:spPr>
          <a:xfrm>
            <a:off x="323528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ОГЭ – основной государственный экзамен</a:t>
            </a:r>
            <a:endParaRPr lang="ru-RU" sz="2400" b="1" dirty="0"/>
          </a:p>
        </p:txBody>
      </p:sp>
      <p:sp>
        <p:nvSpPr>
          <p:cNvPr id="6" name="2"/>
          <p:cNvSpPr/>
          <p:nvPr/>
        </p:nvSpPr>
        <p:spPr>
          <a:xfrm>
            <a:off x="4638865" y="980728"/>
            <a:ext cx="403244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ГВЭ – государственный выпускной экзамен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0873" y="3933056"/>
            <a:ext cx="3960440" cy="1323439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89A"/>
                </a:solidFill>
              </a:rPr>
              <a:t>для лиц с ОВЗ, детей-инвалидов, инвалидов продолжительность экзамена увеличивается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на 1,5 часа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триг"/>
          <p:cNvSpPr/>
          <p:nvPr/>
        </p:nvSpPr>
        <p:spPr>
          <a:xfrm>
            <a:off x="467544" y="5495768"/>
            <a:ext cx="8136904" cy="525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повторная сдача экзамена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88840"/>
            <a:ext cx="8568952" cy="3447098"/>
          </a:xfrm>
          <a:prstGeom prst="rect">
            <a:avLst/>
          </a:prstGeom>
          <a:solidFill>
            <a:schemeClr val="bg1"/>
          </a:solidFill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89A"/>
                </a:solidFill>
              </a:rPr>
              <a:t>- получившие на ГИА неудовлетворительный результат по одному из обязательных учебных предметов;</a:t>
            </a:r>
          </a:p>
          <a:p>
            <a:r>
              <a:rPr lang="ru-RU" sz="2000" b="1" dirty="0" smtClean="0">
                <a:solidFill>
                  <a:srgbClr val="00589A"/>
                </a:solidFill>
              </a:rPr>
              <a:t>-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b="1" dirty="0" smtClean="0">
                <a:solidFill>
                  <a:srgbClr val="00589A"/>
                </a:solidFill>
              </a:rPr>
              <a:t>-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b="1" dirty="0" smtClean="0">
                <a:solidFill>
                  <a:srgbClr val="00589A"/>
                </a:solidFill>
              </a:rPr>
              <a:t>- 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r>
              <a:rPr lang="ru-RU" sz="2000" b="1" dirty="0" smtClean="0">
                <a:solidFill>
                  <a:srgbClr val="00589A"/>
                </a:solidFill>
              </a:rPr>
              <a:t>- результаты которых были аннулированы ГЭК в случае выявления фактов нарушений установленного порядка проведения ГИА </a:t>
            </a:r>
            <a:endParaRPr lang="ru-RU" sz="2000" b="1" dirty="0">
              <a:solidFill>
                <a:srgbClr val="00589A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46350" y="5948397"/>
            <a:ext cx="357827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у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7776864" cy="3312487"/>
          </a:xfrm>
          <a:prstGeom prst="rect">
            <a:avLst/>
          </a:prstGeom>
        </p:spPr>
      </p:pic>
      <p:pic>
        <p:nvPicPr>
          <p:cNvPr id="10" name="Рисунок 9" descr="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340768"/>
            <a:ext cx="3832468" cy="1536829"/>
          </a:xfrm>
          <a:prstGeom prst="rect">
            <a:avLst/>
          </a:prstGeom>
        </p:spPr>
      </p:pic>
      <p:sp>
        <p:nvSpPr>
          <p:cNvPr id="3" name="Прямоугольник с одним вырезанным углом 2">
            <a:hlinkClick r:id="rId4" action="ppaction://hlinksldjump"/>
          </p:cNvPr>
          <p:cNvSpPr/>
          <p:nvPr/>
        </p:nvSpPr>
        <p:spPr>
          <a:xfrm>
            <a:off x="7496192" y="6237312"/>
            <a:ext cx="1584176" cy="620688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процедура</a:t>
            </a:r>
            <a:endParaRPr lang="ru-RU" sz="2000" b="1" dirty="0"/>
          </a:p>
        </p:txBody>
      </p:sp>
      <p:sp>
        <p:nvSpPr>
          <p:cNvPr id="5" name="1"/>
          <p:cNvSpPr/>
          <p:nvPr/>
        </p:nvSpPr>
        <p:spPr>
          <a:xfrm>
            <a:off x="323528" y="980728"/>
            <a:ext cx="4032448" cy="50405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РАЗРЕШАЕТСЯ</a:t>
            </a:r>
            <a:endParaRPr lang="ru-RU" sz="2400" b="1" dirty="0"/>
          </a:p>
        </p:txBody>
      </p:sp>
      <p:sp>
        <p:nvSpPr>
          <p:cNvPr id="6" name="2"/>
          <p:cNvSpPr/>
          <p:nvPr/>
        </p:nvSpPr>
        <p:spPr>
          <a:xfrm>
            <a:off x="4638865" y="980728"/>
            <a:ext cx="4032448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ЗАПРЕЩАЕТСЯ</a:t>
            </a:r>
            <a:endParaRPr lang="ru-RU" sz="2400" b="1" dirty="0"/>
          </a:p>
        </p:txBody>
      </p:sp>
      <p:pic>
        <p:nvPicPr>
          <p:cNvPr id="7" name="Рисунок 6" descr="разрешаетс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552" y="1700808"/>
            <a:ext cx="8692896" cy="3672408"/>
          </a:xfrm>
          <a:prstGeom prst="rect">
            <a:avLst/>
          </a:prstGeom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разрешаетс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44" y="764704"/>
            <a:ext cx="7416824" cy="5387563"/>
          </a:xfrm>
          <a:prstGeom prst="rect">
            <a:avLst/>
          </a:prstGeom>
          <a:effectLst>
            <a:outerShdw blurRad="127000" dist="38100" dir="16200000" sx="104000" sy="104000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85830" y="1397920"/>
            <a:ext cx="2081241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94364" y="1397920"/>
            <a:ext cx="2081241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391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 Polyackowa</dc:creator>
  <cp:lastModifiedBy>Дима</cp:lastModifiedBy>
  <cp:revision>11</cp:revision>
  <dcterms:created xsi:type="dcterms:W3CDTF">2015-11-27T17:11:15Z</dcterms:created>
  <dcterms:modified xsi:type="dcterms:W3CDTF">2016-02-28T16:28:05Z</dcterms:modified>
</cp:coreProperties>
</file>